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2" r:id="rId5"/>
    <p:sldId id="257" r:id="rId6"/>
    <p:sldId id="259" r:id="rId7"/>
    <p:sldId id="264" r:id="rId8"/>
    <p:sldId id="263" r:id="rId9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623EC-DF73-4F57-B409-8A9DE816B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CD38EFB-E5CC-4FD4-819D-6FC3F85CB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undertiteltypografien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A0F108E-B2A8-47BD-B41D-B1E674A8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8236C3-1829-486E-9716-45C48C52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7D0C044-8D55-4849-83A0-123E3149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51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E1B1-BA7E-4510-A995-0310F022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2F4765B-7694-4F60-8F1D-1DC09746D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D985CF1-512C-48A7-AE43-79BEDB90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591D2B-1705-43CB-980D-9ACA81CF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F992A7-A17A-43FF-95F6-58152A0A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32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0975E57-6B35-4F5B-85B0-94D797617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C0259A-3CBA-44CA-A8DE-BAD7D2372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1317B3-293B-4CA5-BBBD-044858CD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8FEEF0-F7D0-4D11-AED7-4092A0DD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ADF7C-3326-46BD-AC1A-2536D2AF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83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A986A-4BEA-4366-ABCE-599D484F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2C744E-753B-4F3F-8B05-64E388095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847DE41-8C51-43A0-AE34-6EC07A1B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5FDE3B4-3EEB-4360-9C1D-E3373EDB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84C0EBC-8BF2-4B06-9353-F53DE04C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04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B6C433-2811-462C-B936-268C4D48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27B5977-C69E-4F1A-9047-05D54A431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210542-5399-4804-9387-45F88B56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939DBF-1E9D-4C93-A1D5-503EE255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337581-54E6-4B05-9542-89CF8BF1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64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F71F9-88C0-40F3-A9B9-4B542912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9C8C0FB-D449-4B34-A557-FB1472A60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8294C3C-E34E-4B70-BA75-DCE86D8E7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512D651-16DC-4DE9-962D-4807BE94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BA4868E-17A2-4226-9AC3-69ADC53D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4E75608-A604-4708-808B-CA733B71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06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FF909-73CB-4F21-AB06-2D3E2D2E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792B8DB-571A-40F9-9351-F58AFB9D6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E798A6F-E427-4D73-A913-5381FEBF5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0D4D1BB-F45A-4C96-9626-0CA3F0FF5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58C34BC-2F78-4694-BACF-FDC4892BB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75AFB01-6184-4702-843A-A0F82550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861B8F7-7059-4BAA-A230-3F796096A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17C1D86-D129-4971-A99E-234129FE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4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C357F-45F9-47F6-AC51-9910BBD9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493080B-DC9F-4622-A7D1-B3E4164A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C37ADA6-4EAD-41E9-8B7D-6E3B1895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9EF994E-AAAE-4141-AFFC-0CCBDFA9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09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A3DC372-CC01-4CCA-A47C-B19F8D2A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BA3E655-A20D-4A26-921C-37037F64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C2C54D5-5A6E-4DDB-A7E4-91A747D5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98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43ADA-02EE-4E2F-8D3C-4C98DBD1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50F497-D18B-4E25-A0AF-47FDD6B7A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F716D95-23F2-49C2-888E-8DAE37FFF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9FF3747-981B-4303-9D4D-A3848E06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337473-9A0E-4E11-8CE2-346D7784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E384277-0295-43B2-B9CF-04609A93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22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330164-7489-48B4-A82D-19040C57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2505892-9E8D-45DA-B202-EABE77788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3348BE4-833D-4C55-AB9C-10EEB0323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8D77A5-F9CB-4427-8C3C-2B2F3B46D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95AB903-8CEB-41D6-A591-7A3B31DDA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3B378A4-3489-46A3-932A-A4305AC4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47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C351CD5-BD44-463D-A47E-A3179B5F9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BD51274-6C79-45F3-8BE1-F1761FB99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3255C9A-3BB4-43F4-803E-1EC1D4496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6059-DFEE-4791-9FE5-D9C1ECAED463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20088C-83CE-45B0-8B2F-5B69B1FC1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D53E3F-9F17-4621-A8D8-45DC0E865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54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ek-teach.sdu.dk.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6946837-6218-4A7E-A3FF-807B8AE5E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GB" sz="4100">
                <a:solidFill>
                  <a:srgbClr val="000000"/>
                </a:solidFill>
              </a:rPr>
              <a:t>The principles of teaching large classes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9FC7B68-410A-4E2B-A0BD-9A5B8A50A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GB" sz="1800">
                <a:solidFill>
                  <a:srgbClr val="000000"/>
                </a:solidFill>
              </a:rPr>
              <a:t>May 2019</a:t>
            </a:r>
          </a:p>
        </p:txBody>
      </p:sp>
      <p:sp>
        <p:nvSpPr>
          <p:cNvPr id="22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D92E85E-D86A-4348-ACC1-4C557E485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770" y="3332127"/>
            <a:ext cx="4141760" cy="11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72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E16B61-86AE-45EB-A56A-AEF677EC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5DF56E-9165-492A-8E98-C371CCFAE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8.15	Welcome - Introduction to “The principles of teaching large classes”. </a:t>
            </a:r>
          </a:p>
          <a:p>
            <a:r>
              <a:rPr lang="en-GB" dirty="0"/>
              <a:t>8.30	</a:t>
            </a:r>
            <a:r>
              <a:rPr lang="en-GB" b="1" dirty="0"/>
              <a:t>Activating teaching</a:t>
            </a:r>
            <a:r>
              <a:rPr lang="en-GB" dirty="0"/>
              <a:t> - example from teaching practice.	</a:t>
            </a:r>
          </a:p>
          <a:p>
            <a:pPr marL="0" indent="0">
              <a:buNone/>
            </a:pPr>
            <a:r>
              <a:rPr lang="en-GB" dirty="0"/>
              <a:t>	Use of Team Based Learning.  Camilla Fogh Larsen (ITI)</a:t>
            </a:r>
          </a:p>
          <a:p>
            <a:r>
              <a:rPr lang="en-GB" dirty="0"/>
              <a:t>8.45	Discussions in groups. How do you activate your students - could you use some of these ideas in your teaching - do you 	have some ideas to share?</a:t>
            </a:r>
          </a:p>
          <a:p>
            <a:r>
              <a:rPr lang="en-GB" dirty="0"/>
              <a:t>9.00	</a:t>
            </a:r>
            <a:r>
              <a:rPr lang="en-GB" b="1" dirty="0"/>
              <a:t>Active students</a:t>
            </a:r>
            <a:r>
              <a:rPr lang="en-GB" dirty="0"/>
              <a:t> (examples)</a:t>
            </a:r>
            <a:br>
              <a:rPr lang="en-GB" dirty="0"/>
            </a:br>
            <a:r>
              <a:rPr lang="en-GB" dirty="0"/>
              <a:t>	Weekly notes - and use of videos. Henrik Skov Midtiby (MMMI)</a:t>
            </a:r>
          </a:p>
          <a:p>
            <a:pPr marL="0" indent="0">
              <a:buNone/>
            </a:pPr>
            <a:r>
              <a:rPr lang="en-GB" dirty="0"/>
              <a:t>	Blended Learning. Lone Borgersen (MMMI)</a:t>
            </a:r>
          </a:p>
          <a:p>
            <a:r>
              <a:rPr lang="en-GB" dirty="0"/>
              <a:t>9.45	Discussions in groups.</a:t>
            </a:r>
          </a:p>
          <a:p>
            <a:r>
              <a:rPr lang="en-GB" dirty="0"/>
              <a:t>10.00	Coffee break.</a:t>
            </a:r>
          </a:p>
          <a:p>
            <a:r>
              <a:rPr lang="en-GB" dirty="0"/>
              <a:t>10.15	How to make a video for your teaching - simply and fast. Pernille Stenkil Hansen ( SDUUP)  Introduction to SDUUP 	courses.</a:t>
            </a:r>
          </a:p>
          <a:p>
            <a:r>
              <a:rPr lang="en-GB" dirty="0"/>
              <a:t>11.00	Inspiration - how could we identify the best methods of examination.  Jørgen Bro Røn (TEK)</a:t>
            </a:r>
          </a:p>
          <a:p>
            <a:r>
              <a:rPr lang="en-GB" dirty="0"/>
              <a:t>11.30	End of workshop. Do you have wishes/ideas for upcoming workshops with focus on “teaching large classes.”</a:t>
            </a:r>
          </a:p>
          <a:p>
            <a:r>
              <a:rPr lang="en-GB" dirty="0"/>
              <a:t>11.45	Lunch ( Sandwich)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38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659599-94C8-42A6-A287-703DD51F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A336F0-847A-4FC4-93FC-69860D3B0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Working group established spring 2018</a:t>
            </a:r>
          </a:p>
          <a:p>
            <a:pPr lvl="1"/>
            <a:r>
              <a:rPr lang="en-GB" dirty="0"/>
              <a:t>Our teaching tradition is based on classes with max 30 - 50 students. </a:t>
            </a:r>
            <a:br>
              <a:rPr lang="en-GB" dirty="0"/>
            </a:br>
            <a:r>
              <a:rPr lang="en-GB" dirty="0"/>
              <a:t>Now we have many students – in  large classes ( 100 students or more).</a:t>
            </a:r>
            <a:br>
              <a:rPr lang="en-GB" dirty="0"/>
            </a:br>
            <a:r>
              <a:rPr lang="en-GB" dirty="0"/>
              <a:t>That is a challenge!</a:t>
            </a:r>
          </a:p>
          <a:p>
            <a:pPr lvl="1"/>
            <a:r>
              <a:rPr lang="en-GB" dirty="0"/>
              <a:t>How are we going to teach large classes on TEK  - and at the same time fulfil SDU´s underlying principals about Active Teaching &amp; Learning and TEK’s  DSMI model?</a:t>
            </a:r>
          </a:p>
          <a:p>
            <a:pPr lvl="0"/>
            <a:r>
              <a:rPr lang="en-GB" dirty="0"/>
              <a:t>Outcome - The principles of teaching large classes - 4 principles teaching must live up to.</a:t>
            </a:r>
          </a:p>
        </p:txBody>
      </p:sp>
    </p:spTree>
    <p:extLst>
      <p:ext uri="{BB962C8B-B14F-4D97-AF65-F5344CB8AC3E}">
        <p14:creationId xmlns:p14="http://schemas.microsoft.com/office/powerpoint/2010/main" val="46125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7A590-C2A0-4766-885B-B9DE30CF5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97EB7D-603D-4143-B2C6-0081B5F83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Process – Implementation</a:t>
            </a:r>
          </a:p>
          <a:p>
            <a:r>
              <a:rPr lang="en-GB" dirty="0"/>
              <a:t>The principles have been discussed by UK- Forum (Head of Programs) and by  the TEK management.</a:t>
            </a:r>
          </a:p>
          <a:p>
            <a:r>
              <a:rPr lang="en-GB" dirty="0"/>
              <a:t> Approved  February 2019</a:t>
            </a:r>
          </a:p>
          <a:p>
            <a:r>
              <a:rPr lang="en-GB" dirty="0"/>
              <a:t>The principles are to be implemented over a three-year-period.</a:t>
            </a:r>
          </a:p>
          <a:p>
            <a:r>
              <a:rPr lang="en-GB" dirty="0"/>
              <a:t>Spring 2019: The principles will be implemented until autumn 2021.</a:t>
            </a:r>
            <a:br>
              <a:rPr lang="en-GB" dirty="0"/>
            </a:br>
            <a:r>
              <a:rPr lang="en-GB" dirty="0"/>
              <a:t> </a:t>
            </a:r>
            <a:r>
              <a:rPr lang="en-GB" u="sng" dirty="0"/>
              <a:t>During the same period, a series of supporting activities will be implemented to ensure that knowledge and experience are built up for the university teachers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75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C7540D-A8CA-48B3-AB5C-D362ED73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 principles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60C293E-D67B-4069-AC07-906B7CFD0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Activating teaching</a:t>
            </a:r>
            <a:r>
              <a:rPr lang="en-GB" dirty="0"/>
              <a:t> - Activating elements are factored into classroom teaching.</a:t>
            </a:r>
          </a:p>
          <a:p>
            <a:pPr lvl="0"/>
            <a:r>
              <a:rPr lang="en-GB" b="1" dirty="0"/>
              <a:t>Active students</a:t>
            </a:r>
            <a:r>
              <a:rPr lang="en-GB" dirty="0"/>
              <a:t> - The teaching is organized in such a way that it encourages the students to prepare themselves before classroom teaching.</a:t>
            </a:r>
          </a:p>
          <a:p>
            <a:pPr lvl="0"/>
            <a:r>
              <a:rPr lang="en-GB" b="1" dirty="0"/>
              <a:t>Feedback on learning – </a:t>
            </a:r>
            <a:r>
              <a:rPr lang="en-GB" dirty="0"/>
              <a:t>Students receive feedback on their learning and have the opportunity to gain clarification on the subject matter.</a:t>
            </a:r>
          </a:p>
          <a:p>
            <a:r>
              <a:rPr lang="en-GB" b="1" dirty="0"/>
              <a:t>Collaboration, communication and relationships </a:t>
            </a:r>
            <a:r>
              <a:rPr lang="en-GB" dirty="0"/>
              <a:t>-</a:t>
            </a:r>
            <a:r>
              <a:rPr lang="en-GB" b="1" dirty="0"/>
              <a:t> </a:t>
            </a:r>
            <a:r>
              <a:rPr lang="en-GB" dirty="0"/>
              <a:t>The teaching makes it possible for students to work together, communicate about the subject matter and form relationships with each other.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47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38E57-7CF4-42BB-BD11-673831CBF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the document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A9579F-1857-4A0A-8B48-A75C488A5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/>
          </a:p>
          <a:p>
            <a:r>
              <a:rPr lang="en-GB" b="1" dirty="0"/>
              <a:t>Activating teaching</a:t>
            </a:r>
          </a:p>
          <a:p>
            <a:pPr lvl="1"/>
            <a:r>
              <a:rPr lang="en-GB" sz="2800" b="1" dirty="0"/>
              <a:t>Intention</a:t>
            </a:r>
          </a:p>
          <a:p>
            <a:pPr lvl="1"/>
            <a:r>
              <a:rPr lang="en-GB" sz="2800" b="1" dirty="0"/>
              <a:t>Challenge</a:t>
            </a:r>
          </a:p>
          <a:p>
            <a:pPr lvl="1"/>
            <a:r>
              <a:rPr lang="en-GB" sz="2800" b="1" dirty="0"/>
              <a:t>Solutions</a:t>
            </a:r>
          </a:p>
          <a:p>
            <a:pPr lvl="1"/>
            <a:r>
              <a:rPr lang="en-GB" sz="2800" b="1" dirty="0"/>
              <a:t>Toolbox</a:t>
            </a:r>
          </a:p>
          <a:p>
            <a:pPr lvl="1"/>
            <a:r>
              <a:rPr lang="en-GB" sz="2800" b="1" dirty="0"/>
              <a:t>Teaching examples</a:t>
            </a:r>
          </a:p>
          <a:p>
            <a:pPr lvl="1"/>
            <a:endParaRPr lang="en-GB" sz="2800" b="1" dirty="0"/>
          </a:p>
          <a:p>
            <a:pPr marL="457200" lvl="1" indent="0">
              <a:buNone/>
            </a:pPr>
            <a:r>
              <a:rPr lang="en-GB" sz="2800" b="1" dirty="0"/>
              <a:t>- Homepage: </a:t>
            </a:r>
            <a:r>
              <a:rPr lang="en-GB" sz="2800" dirty="0">
                <a:hlinkClick r:id="rId2"/>
              </a:rPr>
              <a:t>https://tek-teach.sdu.dk./</a:t>
            </a:r>
            <a:r>
              <a:rPr lang="en-GB" sz="2800" dirty="0"/>
              <a:t> (Under construction))</a:t>
            </a:r>
          </a:p>
        </p:txBody>
      </p:sp>
    </p:spTree>
    <p:extLst>
      <p:ext uri="{BB962C8B-B14F-4D97-AF65-F5344CB8AC3E}">
        <p14:creationId xmlns:p14="http://schemas.microsoft.com/office/powerpoint/2010/main" val="86544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34647-5ADE-41CE-B6E9-00BF027E1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Activating teaching</a:t>
            </a:r>
            <a:r>
              <a:rPr lang="en-GB" dirty="0"/>
              <a:t> - example from teaching practice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EC78A5-7E4D-492F-B359-AA476C4F1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Use of Team Based Learning.  Camilla Fogh Larsen (ITI)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73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E68A39-4308-4018-BC1A-C98F6E32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Upcoming activities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B29F090-FA17-42FD-B33A-55F5A2364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Do you have wishes/ideas for upcoming workshops with focus on “teaching large classes?” </a:t>
            </a:r>
          </a:p>
          <a:p>
            <a:pPr marL="0" indent="0">
              <a:buNone/>
            </a:pPr>
            <a:r>
              <a:rPr lang="en-GB" sz="2200" dirty="0"/>
              <a:t>For example:</a:t>
            </a:r>
          </a:p>
          <a:p>
            <a:r>
              <a:rPr lang="en-GB" sz="2200" dirty="0"/>
              <a:t>Course with focus on one theme/ technic (which ?)</a:t>
            </a:r>
          </a:p>
          <a:p>
            <a:r>
              <a:rPr lang="en-GB" sz="2200" dirty="0"/>
              <a:t>Workshop with focus on sharing each others  experience.</a:t>
            </a:r>
          </a:p>
          <a:p>
            <a:r>
              <a:rPr lang="en-GB" sz="2200" dirty="0"/>
              <a:t>???????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Each person comes up with his/her own ideas/wishes. </a:t>
            </a:r>
            <a:br>
              <a:rPr lang="en-GB" i="1" dirty="0"/>
            </a:br>
            <a:r>
              <a:rPr lang="en-GB" i="1" dirty="0"/>
              <a:t>Write it down. Remember your name - so that we can contact you.</a:t>
            </a:r>
          </a:p>
          <a:p>
            <a:pPr marL="0" indent="0">
              <a:buNone/>
            </a:pPr>
            <a:r>
              <a:rPr lang="en-GB" i="1" dirty="0"/>
              <a:t>Hang it up.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705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B3ACAE81809C4FA24ED8E58F8EAFAB" ma:contentTypeVersion="9" ma:contentTypeDescription="Create a new document." ma:contentTypeScope="" ma:versionID="ea103a6bf260d1189f0d4ffab0287ef7">
  <xsd:schema xmlns:xsd="http://www.w3.org/2001/XMLSchema" xmlns:xs="http://www.w3.org/2001/XMLSchema" xmlns:p="http://schemas.microsoft.com/office/2006/metadata/properties" xmlns:ns1="http://schemas.microsoft.com/sharepoint/v3" xmlns:ns2="11e83a77-be1e-40fb-aa5c-e75d4ebf857b" xmlns:ns3="ad2b2f5d-0227-4fb1-a9a8-c9163170730f" targetNamespace="http://schemas.microsoft.com/office/2006/metadata/properties" ma:root="true" ma:fieldsID="a671b0a149e9a299e8391709ee20901f" ns1:_="" ns2:_="" ns3:_="">
    <xsd:import namespace="http://schemas.microsoft.com/sharepoint/v3"/>
    <xsd:import namespace="11e83a77-be1e-40fb-aa5c-e75d4ebf857b"/>
    <xsd:import namespace="ad2b2f5d-0227-4fb1-a9a8-c916317073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PublishingStartDate" minOccurs="0"/>
                <xsd:element ref="ns1:PublishingExpirationDate" minOccurs="0"/>
                <xsd:element ref="ns2:Bem_x00e6_rkning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83a77-be1e-40fb-aa5c-e75d4ebf85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Bem_x00e6_rkning" ma:index="14" nillable="true" ma:displayName="Bemærkning" ma:internalName="Bem_x00e6_rkning">
      <xsd:simpleType>
        <xsd:restriction base="dms:Text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b2f5d-0227-4fb1-a9a8-c91631707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Bem_x00e6_rkning xmlns="11e83a77-be1e-40fb-aa5c-e75d4ebf857b" xsi:nil="true"/>
  </documentManagement>
</p:properties>
</file>

<file path=customXml/itemProps1.xml><?xml version="1.0" encoding="utf-8"?>
<ds:datastoreItem xmlns:ds="http://schemas.openxmlformats.org/officeDocument/2006/customXml" ds:itemID="{4A2B0120-6616-4951-ABDD-149A1DEDA722}"/>
</file>

<file path=customXml/itemProps2.xml><?xml version="1.0" encoding="utf-8"?>
<ds:datastoreItem xmlns:ds="http://schemas.openxmlformats.org/officeDocument/2006/customXml" ds:itemID="{6A3BB85E-7440-4555-AFD0-CE698C24E73F}"/>
</file>

<file path=customXml/itemProps3.xml><?xml version="1.0" encoding="utf-8"?>
<ds:datastoreItem xmlns:ds="http://schemas.openxmlformats.org/officeDocument/2006/customXml" ds:itemID="{FFFDBEBF-3235-4ED6-8609-3796E09073A6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256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The principles of teaching large classes</vt:lpstr>
      <vt:lpstr>Program</vt:lpstr>
      <vt:lpstr>Background</vt:lpstr>
      <vt:lpstr>Background</vt:lpstr>
      <vt:lpstr>4 principles</vt:lpstr>
      <vt:lpstr>Structure of the document</vt:lpstr>
      <vt:lpstr>Activating teaching - example from teaching practice</vt:lpstr>
      <vt:lpstr>Upcoming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principles of teaching large classes</dc:title>
  <dc:creator>Oluf Larsen</dc:creator>
  <cp:lastModifiedBy>Oluf Larsen</cp:lastModifiedBy>
  <cp:revision>4</cp:revision>
  <dcterms:created xsi:type="dcterms:W3CDTF">2019-05-14T10:10:22Z</dcterms:created>
  <dcterms:modified xsi:type="dcterms:W3CDTF">2019-05-14T18:16:28Z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0x01010049B3ACAE81809C4FA24ED8E58F8EAFAB</vt:lpwstr>
  </property>
</Properties>
</file>